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8" r:id="rId3"/>
    <p:sldId id="259" r:id="rId4"/>
    <p:sldId id="266" r:id="rId5"/>
    <p:sldId id="265"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7FFBD-5AB5-48EB-9638-2CE151F76D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000132"/>
          </a:xfrm>
        </p:spPr>
        <p:txBody>
          <a:bodyPr anchor="t" anchorCtr="1">
            <a:normAutofit fontScale="90000"/>
          </a:bodyPr>
          <a:lstStyle/>
          <a:p>
            <a:pPr lvl="0"/>
            <a:r>
              <a:rPr lang="el-GR" sz="1600" b="1" dirty="0" smtClean="0"/>
              <a:t/>
            </a:r>
            <a:br>
              <a:rPr lang="el-GR" sz="1600" b="1" dirty="0" smtClean="0"/>
            </a:br>
            <a:r>
              <a:rPr lang="el-GR" sz="2700" b="1" dirty="0" smtClean="0">
                <a:solidFill>
                  <a:srgbClr val="0070C0"/>
                </a:solidFill>
                <a:latin typeface="+mn-lt"/>
              </a:rPr>
              <a:t>ΔΡΑΣΕΙΣ ΓΙΑ ΤΗΝ ΟΛΟΚΛΗΡΩΜΕΝΗ ΔΙΑΧΕΙΡΙΣΗ ΑΣΤΙΚΩΝ ΑΠΟΒΛΗΤΩΝ</a:t>
            </a:r>
            <a:r>
              <a:rPr lang="el-GR" sz="2400" dirty="0"/>
              <a:t/>
            </a:r>
            <a:br>
              <a:rPr lang="el-GR" sz="2400" dirty="0"/>
            </a:br>
            <a:endParaRPr lang="el-GR" sz="2700" b="1" dirty="0"/>
          </a:p>
        </p:txBody>
      </p:sp>
      <p:sp>
        <p:nvSpPr>
          <p:cNvPr id="3" name="2 - Υπότιτλος"/>
          <p:cNvSpPr>
            <a:spLocks noGrp="1"/>
          </p:cNvSpPr>
          <p:nvPr>
            <p:ph type="subTitle" idx="1"/>
          </p:nvPr>
        </p:nvSpPr>
        <p:spPr>
          <a:xfrm>
            <a:off x="285720" y="2357430"/>
            <a:ext cx="8463314" cy="4311930"/>
          </a:xfrm>
        </p:spPr>
        <p:txBody>
          <a:bodyPr>
            <a:normAutofit fontScale="32500" lnSpcReduction="20000"/>
          </a:bodyPr>
          <a:lstStyle/>
          <a:p>
            <a:pPr algn="l"/>
            <a:r>
              <a:rPr lang="el-GR" sz="1600" dirty="0" smtClean="0"/>
              <a:t/>
            </a:r>
            <a:br>
              <a:rPr lang="el-GR" sz="1600" dirty="0" smtClean="0"/>
            </a:br>
            <a:endParaRPr lang="en-US" sz="1600" dirty="0" smtClean="0"/>
          </a:p>
          <a:p>
            <a:pPr algn="l"/>
            <a:r>
              <a:rPr lang="el-GR" sz="5500" b="1" dirty="0" smtClean="0">
                <a:solidFill>
                  <a:srgbClr val="0070C0"/>
                </a:solidFill>
              </a:rPr>
              <a:t>Δράσεις προς χρηματοδότηση </a:t>
            </a:r>
            <a:r>
              <a:rPr lang="el-GR" dirty="0" smtClean="0">
                <a:solidFill>
                  <a:schemeClr val="tx1"/>
                </a:solidFill>
              </a:rPr>
              <a:t>:</a:t>
            </a:r>
            <a:endParaRPr lang="en-US" dirty="0" smtClean="0">
              <a:solidFill>
                <a:schemeClr val="tx1"/>
              </a:solidFill>
            </a:endParaRPr>
          </a:p>
          <a:p>
            <a:pPr algn="l">
              <a:buFont typeface="Arial" pitchFamily="34" charset="0"/>
              <a:buChar char="•"/>
            </a:pPr>
            <a:r>
              <a:rPr lang="el-GR" sz="3700" b="1" dirty="0" smtClean="0">
                <a:solidFill>
                  <a:schemeClr val="tx1"/>
                </a:solidFill>
              </a:rPr>
              <a:t>Προμήθεια κάδων οικιακής κομποστοποίησης</a:t>
            </a:r>
            <a:r>
              <a:rPr lang="el-GR" sz="3700" dirty="0" smtClean="0">
                <a:solidFill>
                  <a:schemeClr val="tx1"/>
                </a:solidFill>
              </a:rPr>
              <a:t> ή/και επιτόπιας μηχανικής κομποστοποίησης βιοαποβλήτων για μικρούς παραγωγούς (π.χ. κατασκηνώσεις δήμου, λαϊκές αγορές, κλπ).</a:t>
            </a:r>
          </a:p>
          <a:p>
            <a:pPr algn="l">
              <a:buFont typeface="Arial" pitchFamily="34" charset="0"/>
              <a:buChar char="•"/>
            </a:pPr>
            <a:r>
              <a:rPr lang="el-GR" sz="3700" b="1" dirty="0" smtClean="0">
                <a:solidFill>
                  <a:schemeClr val="tx1"/>
                </a:solidFill>
              </a:rPr>
              <a:t>Προμήθεια κάδων και άλλων μέσων</a:t>
            </a:r>
            <a:r>
              <a:rPr lang="el-GR" sz="3700" dirty="0" smtClean="0">
                <a:solidFill>
                  <a:schemeClr val="tx1"/>
                </a:solidFill>
              </a:rPr>
              <a:t> συλλογής για την εφαρμογή προγραμμάτων χωριστής συλλογής αστικών </a:t>
            </a:r>
            <a:r>
              <a:rPr lang="el-GR" sz="3700" b="1" dirty="0" err="1" smtClean="0">
                <a:solidFill>
                  <a:schemeClr val="tx1"/>
                </a:solidFill>
              </a:rPr>
              <a:t>βιοαποβλήτων</a:t>
            </a:r>
            <a:r>
              <a:rPr lang="el-GR" sz="3700" dirty="0" smtClean="0">
                <a:solidFill>
                  <a:schemeClr val="tx1"/>
                </a:solidFill>
              </a:rPr>
              <a:t> (οικιακών, πράσινων και εμπορικών).</a:t>
            </a:r>
          </a:p>
          <a:p>
            <a:pPr algn="l">
              <a:buFont typeface="Arial" pitchFamily="34" charset="0"/>
              <a:buChar char="•"/>
            </a:pPr>
            <a:r>
              <a:rPr lang="el-GR" sz="3700" b="1" dirty="0" smtClean="0">
                <a:solidFill>
                  <a:schemeClr val="tx1"/>
                </a:solidFill>
              </a:rPr>
              <a:t>Δημοτικές μονάδες </a:t>
            </a:r>
            <a:r>
              <a:rPr lang="el-GR" sz="3700" b="1" dirty="0" err="1" smtClean="0">
                <a:solidFill>
                  <a:schemeClr val="tx1"/>
                </a:solidFill>
              </a:rPr>
              <a:t>κομποστοποίησης</a:t>
            </a:r>
            <a:r>
              <a:rPr lang="el-GR" sz="3700" b="1" dirty="0" smtClean="0">
                <a:solidFill>
                  <a:schemeClr val="tx1"/>
                </a:solidFill>
              </a:rPr>
              <a:t> </a:t>
            </a:r>
            <a:r>
              <a:rPr lang="el-GR" sz="3700" b="1" dirty="0" err="1" smtClean="0">
                <a:solidFill>
                  <a:schemeClr val="tx1"/>
                </a:solidFill>
              </a:rPr>
              <a:t>βιοαποβλήτων</a:t>
            </a:r>
            <a:r>
              <a:rPr lang="el-GR" sz="3700" dirty="0" smtClean="0">
                <a:solidFill>
                  <a:schemeClr val="tx1"/>
                </a:solidFill>
              </a:rPr>
              <a:t>, συμπεριλαμβανομένης της προμήθειας και εγκατάστασης του εξοπλισμού </a:t>
            </a:r>
            <a:r>
              <a:rPr lang="el-GR" sz="3700" dirty="0" err="1" smtClean="0">
                <a:solidFill>
                  <a:schemeClr val="tx1"/>
                </a:solidFill>
              </a:rPr>
              <a:t>κομποστοποίησης</a:t>
            </a:r>
            <a:r>
              <a:rPr lang="el-GR" sz="3700" dirty="0" smtClean="0">
                <a:solidFill>
                  <a:schemeClr val="tx1"/>
                </a:solidFill>
              </a:rPr>
              <a:t> και όλου του απαραίτητου εξοπλισμού για τη λειτουργία της μονάδας.</a:t>
            </a:r>
          </a:p>
          <a:p>
            <a:pPr algn="l">
              <a:buFont typeface="Arial" pitchFamily="34" charset="0"/>
              <a:buChar char="•"/>
            </a:pPr>
            <a:r>
              <a:rPr lang="el-GR" sz="3700" b="1" dirty="0" smtClean="0">
                <a:solidFill>
                  <a:schemeClr val="tx1"/>
                </a:solidFill>
              </a:rPr>
              <a:t>Δημοτικές μονάδες τεμαχισμού και </a:t>
            </a:r>
            <a:r>
              <a:rPr lang="el-GR" sz="3700" b="1" dirty="0" err="1" smtClean="0">
                <a:solidFill>
                  <a:schemeClr val="tx1"/>
                </a:solidFill>
              </a:rPr>
              <a:t>κομποστοποίησης</a:t>
            </a:r>
            <a:r>
              <a:rPr lang="el-GR" sz="3700" b="1" dirty="0" smtClean="0">
                <a:solidFill>
                  <a:schemeClr val="tx1"/>
                </a:solidFill>
              </a:rPr>
              <a:t> αποβλήτων κήπων και πάρκων</a:t>
            </a:r>
            <a:r>
              <a:rPr lang="el-GR" sz="3700" dirty="0" smtClean="0">
                <a:solidFill>
                  <a:schemeClr val="tx1"/>
                </a:solidFill>
              </a:rPr>
              <a:t>, συμπεριλαμβανομένης της προμήθειας και εγκατάστασης όλου του απαραίτητου εξοπλισμού για τη λειτουργία της μονάδας.</a:t>
            </a:r>
          </a:p>
          <a:p>
            <a:pPr algn="l">
              <a:buFont typeface="Arial" pitchFamily="34" charset="0"/>
              <a:buChar char="•"/>
            </a:pPr>
            <a:r>
              <a:rPr lang="el-GR" sz="3700" b="1" dirty="0" smtClean="0">
                <a:solidFill>
                  <a:schemeClr val="tx1"/>
                </a:solidFill>
              </a:rPr>
              <a:t>Εγκαταστάσεις και υποδομές πράσινων σημείων</a:t>
            </a:r>
            <a:r>
              <a:rPr lang="el-GR" sz="3700" dirty="0" smtClean="0">
                <a:solidFill>
                  <a:schemeClr val="tx1"/>
                </a:solidFill>
              </a:rPr>
              <a:t> που εξυπηρετούν κατά προτεραιότητα αστικά κέντρα.</a:t>
            </a:r>
          </a:p>
          <a:p>
            <a:pPr algn="l">
              <a:buFont typeface="Arial" pitchFamily="34" charset="0"/>
              <a:buChar char="•"/>
            </a:pPr>
            <a:r>
              <a:rPr lang="el-GR" sz="3700" b="1" dirty="0" smtClean="0">
                <a:solidFill>
                  <a:schemeClr val="tx1"/>
                </a:solidFill>
              </a:rPr>
              <a:t>Κέντρα επαναχρησιμοποίησης</a:t>
            </a:r>
            <a:r>
              <a:rPr lang="el-GR" sz="3700" dirty="0" smtClean="0">
                <a:solidFill>
                  <a:schemeClr val="tx1"/>
                </a:solidFill>
              </a:rPr>
              <a:t>, δημιουργικής επαναχρησιμοποίησης υλικών ή επισκευής/μεταποίησης ειδών και αγαθών.</a:t>
            </a:r>
          </a:p>
          <a:p>
            <a:pPr algn="l">
              <a:buFont typeface="Arial" pitchFamily="34" charset="0"/>
              <a:buChar char="•"/>
            </a:pPr>
            <a:r>
              <a:rPr lang="el-GR" sz="3700" b="1" dirty="0" smtClean="0">
                <a:solidFill>
                  <a:schemeClr val="tx1"/>
                </a:solidFill>
              </a:rPr>
              <a:t>Κέντρα Διαλογής Ανακυκλώσιμων Υλικών</a:t>
            </a:r>
            <a:r>
              <a:rPr lang="el-GR" sz="3700" dirty="0" smtClean="0">
                <a:solidFill>
                  <a:schemeClr val="tx1"/>
                </a:solidFill>
              </a:rPr>
              <a:t> (ΚΔΑΥ) ή/και Σταθμοί Μεταφόρτωσης για τα ανακυκλώσιμα απόβλητα (ΣΜΑΥ), συμπεριλαμβανομένης της προμήθειας και εγκατάστασης όλου του απαραίτητου εξοπλισμού και βοηθητικών εγκαταστάσεων για τη λειτουργία της μονάδας.</a:t>
            </a:r>
          </a:p>
          <a:p>
            <a:pPr algn="l">
              <a:buFont typeface="Arial" pitchFamily="34" charset="0"/>
              <a:buChar char="•"/>
            </a:pPr>
            <a:r>
              <a:rPr lang="el-GR" sz="3700" b="1" dirty="0" smtClean="0">
                <a:solidFill>
                  <a:schemeClr val="tx1"/>
                </a:solidFill>
              </a:rPr>
              <a:t>Έμφαση στα μεγάλα νησιά</a:t>
            </a:r>
            <a:r>
              <a:rPr lang="el-GR" sz="3700" dirty="0" smtClean="0">
                <a:solidFill>
                  <a:schemeClr val="tx1"/>
                </a:solidFill>
              </a:rPr>
              <a:t>.</a:t>
            </a:r>
          </a:p>
          <a:p>
            <a:pPr algn="l">
              <a:buFont typeface="Arial" pitchFamily="34" charset="0"/>
              <a:buChar char="•"/>
            </a:pPr>
            <a:r>
              <a:rPr lang="el-GR" sz="3700" b="1" dirty="0" smtClean="0">
                <a:solidFill>
                  <a:schemeClr val="tx1"/>
                </a:solidFill>
              </a:rPr>
              <a:t>Σταθμοί Μεταφόρτωσης αποβλήτων</a:t>
            </a:r>
            <a:r>
              <a:rPr lang="el-GR" sz="3700" dirty="0" smtClean="0">
                <a:solidFill>
                  <a:schemeClr val="tx1"/>
                </a:solidFill>
              </a:rPr>
              <a:t>, συμπεριλαμβανομένης της προμήθειας και εγκατάστασης όλου του απαραίτητου εξοπλισμού και βοηθητικών εγκαταστάσεων για τη θέση σε λειτουργία των σταθμών.</a:t>
            </a:r>
          </a:p>
          <a:p>
            <a:pPr algn="l">
              <a:buFont typeface="Arial" pitchFamily="34" charset="0"/>
              <a:buChar char="•"/>
            </a:pPr>
            <a:r>
              <a:rPr lang="el-GR" sz="3700" b="1" dirty="0" smtClean="0">
                <a:solidFill>
                  <a:schemeClr val="tx1"/>
                </a:solidFill>
              </a:rPr>
              <a:t>Κεντρικές (διαδημοτικές) μονάδες</a:t>
            </a:r>
            <a:r>
              <a:rPr lang="el-GR" sz="3700" dirty="0" smtClean="0">
                <a:solidFill>
                  <a:schemeClr val="tx1"/>
                </a:solidFill>
              </a:rPr>
              <a:t> ανάκτησης </a:t>
            </a:r>
            <a:r>
              <a:rPr lang="el-GR" sz="3700" dirty="0" err="1" smtClean="0">
                <a:solidFill>
                  <a:schemeClr val="tx1"/>
                </a:solidFill>
              </a:rPr>
              <a:t>προδιαλεγμένων</a:t>
            </a:r>
            <a:r>
              <a:rPr lang="el-GR" sz="3700" dirty="0" smtClean="0">
                <a:solidFill>
                  <a:schemeClr val="tx1"/>
                </a:solidFill>
              </a:rPr>
              <a:t> </a:t>
            </a:r>
            <a:r>
              <a:rPr lang="el-GR" sz="3700" dirty="0" err="1" smtClean="0">
                <a:solidFill>
                  <a:schemeClr val="tx1"/>
                </a:solidFill>
              </a:rPr>
              <a:t>βιοαποβλήτων</a:t>
            </a:r>
            <a:r>
              <a:rPr lang="el-GR" sz="3700" dirty="0" smtClean="0">
                <a:solidFill>
                  <a:schemeClr val="tx1"/>
                </a:solidFill>
              </a:rPr>
              <a:t> ή συμμείκτων αστικών αποβλήτων, συμπεριλαμβανομένης της προμήθειας και εγκατάστασης όλου του απαραίτητου εξοπλισμού και βοηθητικών εγκαταστάσεων για τη θέση σε λειτουργία της μονάδας.</a:t>
            </a:r>
          </a:p>
          <a:p>
            <a:pPr algn="l">
              <a:buFont typeface="Arial" pitchFamily="34" charset="0"/>
              <a:buChar char="•"/>
            </a:pPr>
            <a:r>
              <a:rPr lang="el-GR" sz="3700" b="1" dirty="0" smtClean="0">
                <a:solidFill>
                  <a:schemeClr val="tx1"/>
                </a:solidFill>
              </a:rPr>
              <a:t>Χώροι Υγειονομικής Ταφής (ΧΥΤ)</a:t>
            </a:r>
            <a:r>
              <a:rPr lang="el-GR" sz="3700" dirty="0" smtClean="0">
                <a:solidFill>
                  <a:schemeClr val="tx1"/>
                </a:solidFill>
              </a:rPr>
              <a:t>, συμπεριλαμβανομένης της προμήθειας και εγκατάστασης όλου του απαραίτητου εξοπλισμού και βοηθητικών εγκαταστάσεων για τη λειτουργία της μονάδας.</a:t>
            </a:r>
          </a:p>
          <a:p>
            <a:pPr algn="l">
              <a:buFont typeface="Arial" pitchFamily="34" charset="0"/>
              <a:buChar char="•"/>
            </a:pPr>
            <a:r>
              <a:rPr lang="el-GR" sz="3700" b="1" dirty="0" smtClean="0">
                <a:solidFill>
                  <a:schemeClr val="tx1"/>
                </a:solidFill>
              </a:rPr>
              <a:t>Αναβαθμίσεις υφιστάμενων μονάδων και ΧΥΤ</a:t>
            </a:r>
            <a:r>
              <a:rPr lang="el-GR" sz="3700" dirty="0" smtClean="0">
                <a:solidFill>
                  <a:schemeClr val="tx1"/>
                </a:solidFill>
              </a:rPr>
              <a:t> στο πλαίσιο Ολοκληρωμένων Εγκαταστάσεων Διαχείρισης Αποβλήτων (ΟΕΔΑ).</a:t>
            </a:r>
          </a:p>
          <a:p>
            <a:pPr algn="l"/>
            <a:endParaRPr lang="el-GR" sz="3700" dirty="0">
              <a:solidFill>
                <a:schemeClr val="tx1"/>
              </a:solidFill>
            </a:endParaRPr>
          </a:p>
        </p:txBody>
      </p:sp>
      <p:sp>
        <p:nvSpPr>
          <p:cNvPr id="5" name="4 - Ορθογώνιο"/>
          <p:cNvSpPr/>
          <p:nvPr/>
        </p:nvSpPr>
        <p:spPr>
          <a:xfrm>
            <a:off x="285720" y="1285860"/>
            <a:ext cx="8143932" cy="1138773"/>
          </a:xfrm>
          <a:prstGeom prst="rect">
            <a:avLst/>
          </a:prstGeom>
        </p:spPr>
        <p:txBody>
          <a:bodyPr wrap="square">
            <a:spAutoFit/>
          </a:bodyPr>
          <a:lstStyle/>
          <a:p>
            <a:r>
              <a:rPr lang="el-GR" b="1" dirty="0" smtClean="0">
                <a:solidFill>
                  <a:srgbClr val="0070C0"/>
                </a:solidFill>
              </a:rPr>
              <a:t>Προϋπολογισμός (Δ.Δ) :  </a:t>
            </a:r>
            <a:r>
              <a:rPr lang="el-GR" b="1" dirty="0" smtClean="0"/>
              <a:t>273.062.075 €</a:t>
            </a:r>
            <a:r>
              <a:rPr lang="el-GR" sz="2000" b="1" dirty="0" smtClean="0"/>
              <a:t> </a:t>
            </a:r>
            <a:r>
              <a:rPr lang="el-GR" sz="2000" dirty="0" smtClean="0"/>
              <a:t/>
            </a:r>
            <a:br>
              <a:rPr lang="el-GR" sz="2000" dirty="0" smtClean="0"/>
            </a:br>
            <a:r>
              <a:rPr lang="el-GR" sz="1200" dirty="0" smtClean="0"/>
              <a:t/>
            </a:r>
            <a:br>
              <a:rPr lang="el-GR" sz="1200" dirty="0" smtClean="0"/>
            </a:br>
            <a:r>
              <a:rPr lang="el-GR" b="1" dirty="0" smtClean="0">
                <a:solidFill>
                  <a:srgbClr val="0070C0"/>
                </a:solidFill>
              </a:rPr>
              <a:t>Δικαιούχοι</a:t>
            </a:r>
            <a:r>
              <a:rPr lang="en-US" b="1" dirty="0" smtClean="0">
                <a:solidFill>
                  <a:srgbClr val="0070C0"/>
                </a:solidFill>
              </a:rPr>
              <a:t>:</a:t>
            </a:r>
            <a:r>
              <a:rPr lang="el-GR" b="1" dirty="0" smtClean="0"/>
              <a:t>     </a:t>
            </a:r>
            <a:r>
              <a:rPr lang="el-GR" dirty="0" smtClean="0"/>
              <a:t>ΟΤΑ Α΄ βαθμού</a:t>
            </a:r>
            <a:br>
              <a:rPr lang="el-GR" dirty="0" smtClean="0"/>
            </a:br>
            <a:r>
              <a:rPr lang="el-GR" dirty="0" smtClean="0"/>
              <a:t>                          Φορείς Διαχείρισης Στερεών Αποβλήτων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1285884"/>
          </a:xfrm>
        </p:spPr>
        <p:txBody>
          <a:bodyPr>
            <a:normAutofit fontScale="90000"/>
          </a:bodyPr>
          <a:lstStyle/>
          <a:p>
            <a:pPr lvl="0"/>
            <a:r>
              <a:rPr lang="el-GR" sz="2700" b="1" cap="all" dirty="0" smtClean="0">
                <a:solidFill>
                  <a:srgbClr val="0070C0"/>
                </a:solidFill>
                <a:latin typeface="+mn-lt"/>
              </a:rPr>
              <a:t>Έργα </a:t>
            </a:r>
            <a:r>
              <a:rPr lang="el-GR" sz="2700" b="1" cap="all" dirty="0">
                <a:solidFill>
                  <a:srgbClr val="0070C0"/>
                </a:solidFill>
                <a:latin typeface="+mn-lt"/>
              </a:rPr>
              <a:t>για την </a:t>
            </a:r>
            <a:r>
              <a:rPr lang="el-GR" sz="2700" b="1" cap="all" dirty="0" err="1" smtClean="0">
                <a:solidFill>
                  <a:srgbClr val="0070C0"/>
                </a:solidFill>
                <a:latin typeface="+mn-lt"/>
              </a:rPr>
              <a:t>σταδιακΗ</a:t>
            </a:r>
            <a:r>
              <a:rPr lang="el-GR" sz="2700" b="1" cap="all" dirty="0" smtClean="0">
                <a:solidFill>
                  <a:srgbClr val="0070C0"/>
                </a:solidFill>
                <a:latin typeface="+mn-lt"/>
              </a:rPr>
              <a:t> </a:t>
            </a:r>
            <a:r>
              <a:rPr lang="el-GR" sz="2700" b="1" cap="all" dirty="0" err="1" smtClean="0">
                <a:solidFill>
                  <a:srgbClr val="0070C0"/>
                </a:solidFill>
                <a:latin typeface="+mn-lt"/>
              </a:rPr>
              <a:t>ολοκλΗρωση</a:t>
            </a:r>
            <a:r>
              <a:rPr lang="el-GR" sz="2700" b="1" cap="all" dirty="0" smtClean="0">
                <a:solidFill>
                  <a:srgbClr val="0070C0"/>
                </a:solidFill>
                <a:latin typeface="+mn-lt"/>
              </a:rPr>
              <a:t> </a:t>
            </a:r>
            <a:r>
              <a:rPr lang="el-GR" sz="2700" b="1" cap="all" dirty="0">
                <a:solidFill>
                  <a:srgbClr val="0070C0"/>
                </a:solidFill>
                <a:latin typeface="+mn-lt"/>
              </a:rPr>
              <a:t>των </a:t>
            </a:r>
            <a:r>
              <a:rPr lang="el-GR" sz="2700" b="1" cap="all" dirty="0" err="1" smtClean="0">
                <a:solidFill>
                  <a:srgbClr val="0070C0"/>
                </a:solidFill>
                <a:latin typeface="+mn-lt"/>
              </a:rPr>
              <a:t>υποδομΩν</a:t>
            </a:r>
            <a:r>
              <a:rPr lang="el-GR" sz="2700" b="1" cap="all" dirty="0" smtClean="0">
                <a:solidFill>
                  <a:srgbClr val="0070C0"/>
                </a:solidFill>
                <a:latin typeface="+mn-lt"/>
              </a:rPr>
              <a:t> </a:t>
            </a:r>
            <a:r>
              <a:rPr lang="el-GR" sz="2700" b="1" cap="all" dirty="0" err="1" smtClean="0">
                <a:solidFill>
                  <a:srgbClr val="0070C0"/>
                </a:solidFill>
                <a:latin typeface="+mn-lt"/>
              </a:rPr>
              <a:t>συλλογΗς</a:t>
            </a:r>
            <a:r>
              <a:rPr lang="el-GR" sz="2700" b="1" cap="all" dirty="0" smtClean="0">
                <a:solidFill>
                  <a:srgbClr val="0070C0"/>
                </a:solidFill>
                <a:latin typeface="+mn-lt"/>
              </a:rPr>
              <a:t> </a:t>
            </a:r>
            <a:r>
              <a:rPr lang="el-GR" sz="2700" b="1" cap="all" dirty="0">
                <a:solidFill>
                  <a:srgbClr val="0070C0"/>
                </a:solidFill>
                <a:latin typeface="+mn-lt"/>
              </a:rPr>
              <a:t>και </a:t>
            </a:r>
            <a:r>
              <a:rPr lang="el-GR" sz="2700" b="1" cap="all" dirty="0" err="1" smtClean="0">
                <a:solidFill>
                  <a:srgbClr val="0070C0"/>
                </a:solidFill>
                <a:latin typeface="+mn-lt"/>
              </a:rPr>
              <a:t>επεξεργασΙασ</a:t>
            </a:r>
            <a:r>
              <a:rPr lang="el-GR" sz="2700" b="1" cap="all" dirty="0" smtClean="0">
                <a:solidFill>
                  <a:srgbClr val="0070C0"/>
                </a:solidFill>
                <a:latin typeface="+mn-lt"/>
              </a:rPr>
              <a:t> </a:t>
            </a:r>
            <a:r>
              <a:rPr lang="el-GR" sz="2700" b="1" cap="all" dirty="0" err="1" smtClean="0">
                <a:solidFill>
                  <a:srgbClr val="0070C0"/>
                </a:solidFill>
                <a:latin typeface="+mn-lt"/>
              </a:rPr>
              <a:t>αστικΩν</a:t>
            </a:r>
            <a:r>
              <a:rPr lang="el-GR" sz="2700" b="1" cap="all" dirty="0" smtClean="0">
                <a:solidFill>
                  <a:srgbClr val="0070C0"/>
                </a:solidFill>
                <a:latin typeface="+mn-lt"/>
              </a:rPr>
              <a:t> </a:t>
            </a:r>
            <a:r>
              <a:rPr lang="el-GR" sz="2700" b="1" cap="all" dirty="0" err="1" smtClean="0">
                <a:solidFill>
                  <a:srgbClr val="0070C0"/>
                </a:solidFill>
                <a:latin typeface="+mn-lt"/>
              </a:rPr>
              <a:t>λυμΑτων</a:t>
            </a:r>
            <a:r>
              <a:rPr lang="el-GR" sz="2700" b="1" cap="all" dirty="0" smtClean="0">
                <a:solidFill>
                  <a:srgbClr val="0070C0"/>
                </a:solidFill>
                <a:latin typeface="+mn-lt"/>
              </a:rPr>
              <a:t> </a:t>
            </a:r>
            <a:r>
              <a:rPr lang="el-GR" sz="2700" b="1" cap="all" dirty="0">
                <a:solidFill>
                  <a:srgbClr val="0070C0"/>
                </a:solidFill>
                <a:latin typeface="+mn-lt"/>
              </a:rPr>
              <a:t>(ΕΕΛ) </a:t>
            </a:r>
            <a:r>
              <a:rPr lang="el-GR" sz="2700" b="1" cap="all" dirty="0" smtClean="0">
                <a:solidFill>
                  <a:srgbClr val="0070C0"/>
                </a:solidFill>
                <a:latin typeface="+mn-lt"/>
              </a:rPr>
              <a:t>στους </a:t>
            </a:r>
            <a:r>
              <a:rPr lang="el-GR" sz="2700" b="1" cap="all" dirty="0" err="1" smtClean="0">
                <a:solidFill>
                  <a:srgbClr val="0070C0"/>
                </a:solidFill>
                <a:latin typeface="+mn-lt"/>
              </a:rPr>
              <a:t>οικισμοΥς</a:t>
            </a:r>
            <a:r>
              <a:rPr lang="el-GR" sz="2700" b="1" cap="all" dirty="0" smtClean="0">
                <a:solidFill>
                  <a:srgbClr val="0070C0"/>
                </a:solidFill>
                <a:latin typeface="+mn-lt"/>
              </a:rPr>
              <a:t> </a:t>
            </a:r>
            <a:r>
              <a:rPr lang="el-GR" sz="2700" b="1" cap="all" dirty="0">
                <a:solidFill>
                  <a:srgbClr val="0070C0"/>
                </a:solidFill>
                <a:latin typeface="+mn-lt"/>
              </a:rPr>
              <a:t>Γ' </a:t>
            </a:r>
            <a:r>
              <a:rPr lang="el-GR" sz="2700" b="1" cap="all" dirty="0" err="1" smtClean="0">
                <a:solidFill>
                  <a:srgbClr val="0070C0"/>
                </a:solidFill>
                <a:latin typeface="+mn-lt"/>
              </a:rPr>
              <a:t>προτεραιΟτηταΣ</a:t>
            </a:r>
            <a:r>
              <a:rPr lang="el-GR" sz="2700" b="1" cap="all" dirty="0" smtClean="0">
                <a:solidFill>
                  <a:srgbClr val="0070C0"/>
                </a:solidFill>
                <a:latin typeface="+mn-lt"/>
              </a:rPr>
              <a:t> </a:t>
            </a:r>
            <a:endParaRPr lang="el-GR" sz="2700" b="1" dirty="0"/>
          </a:p>
        </p:txBody>
      </p:sp>
      <p:sp>
        <p:nvSpPr>
          <p:cNvPr id="3" name="2 - Υπότιτλος"/>
          <p:cNvSpPr>
            <a:spLocks noGrp="1"/>
          </p:cNvSpPr>
          <p:nvPr>
            <p:ph type="subTitle" idx="1"/>
          </p:nvPr>
        </p:nvSpPr>
        <p:spPr>
          <a:xfrm>
            <a:off x="428596" y="3286124"/>
            <a:ext cx="8215370" cy="3239220"/>
          </a:xfrm>
        </p:spPr>
        <p:txBody>
          <a:bodyPr>
            <a:normAutofit fontScale="47500" lnSpcReduction="20000"/>
          </a:bodyPr>
          <a:lstStyle/>
          <a:p>
            <a:pPr algn="l"/>
            <a:endParaRPr lang="el-GR" sz="3800" b="1" dirty="0" smtClean="0">
              <a:solidFill>
                <a:srgbClr val="0070C0"/>
              </a:solidFill>
            </a:endParaRPr>
          </a:p>
          <a:p>
            <a:pPr algn="l"/>
            <a:r>
              <a:rPr lang="el-GR" sz="3800" b="1" dirty="0" smtClean="0">
                <a:solidFill>
                  <a:srgbClr val="0070C0"/>
                </a:solidFill>
              </a:rPr>
              <a:t>Δράσεις προς χρηματοδότηση: </a:t>
            </a:r>
            <a:endParaRPr lang="el-GR" sz="3800" b="1" dirty="0">
              <a:solidFill>
                <a:srgbClr val="0070C0"/>
              </a:solidFill>
            </a:endParaRPr>
          </a:p>
          <a:p>
            <a:pPr algn="l"/>
            <a:r>
              <a:rPr lang="el-GR" sz="3800" dirty="0" smtClean="0">
                <a:solidFill>
                  <a:schemeClr val="tx1"/>
                </a:solidFill>
              </a:rPr>
              <a:t>Τμηματοποιημένα έργα, ήτοι Υποέργα </a:t>
            </a:r>
            <a:r>
              <a:rPr lang="el-GR" sz="3800" dirty="0">
                <a:solidFill>
                  <a:schemeClr val="tx1"/>
                </a:solidFill>
              </a:rPr>
              <a:t>– Εργολαβίες με υπογεγραμμένες νομικές δεσμεύσεις </a:t>
            </a:r>
            <a:r>
              <a:rPr lang="el-GR" sz="3800" dirty="0" smtClean="0">
                <a:solidFill>
                  <a:schemeClr val="tx1"/>
                </a:solidFill>
              </a:rPr>
              <a:t>που συμβάλλουν :</a:t>
            </a:r>
          </a:p>
          <a:p>
            <a:pPr lvl="1" algn="l">
              <a:buFont typeface="Arial" pitchFamily="34" charset="0"/>
              <a:buChar char="•"/>
            </a:pPr>
            <a:r>
              <a:rPr lang="el-GR" sz="3800" dirty="0" smtClean="0">
                <a:solidFill>
                  <a:schemeClr val="tx1"/>
                </a:solidFill>
              </a:rPr>
              <a:t>Στην </a:t>
            </a:r>
            <a:r>
              <a:rPr lang="el-GR" sz="3800" dirty="0">
                <a:solidFill>
                  <a:schemeClr val="tx1"/>
                </a:solidFill>
              </a:rPr>
              <a:t>εναρμόνιση με τις απαιτήσεις της Οδηγίας 91/271/ΕΟΚ </a:t>
            </a:r>
            <a:endParaRPr lang="el-GR" sz="3800" dirty="0" smtClean="0">
              <a:solidFill>
                <a:schemeClr val="tx1"/>
              </a:solidFill>
            </a:endParaRPr>
          </a:p>
          <a:p>
            <a:pPr lvl="1" algn="l">
              <a:buFont typeface="Arial" pitchFamily="34" charset="0"/>
              <a:buChar char="•"/>
            </a:pPr>
            <a:r>
              <a:rPr lang="el-GR" sz="3800" dirty="0" smtClean="0">
                <a:solidFill>
                  <a:schemeClr val="tx1"/>
                </a:solidFill>
              </a:rPr>
              <a:t>Στη </a:t>
            </a:r>
            <a:r>
              <a:rPr lang="el-GR" sz="3800" dirty="0">
                <a:solidFill>
                  <a:schemeClr val="tx1"/>
                </a:solidFill>
              </a:rPr>
              <a:t>βελτίωση  της συλλογής και επεξεργασίας αστικών λυμάτων στους οικισμούς με πληθυσμό </a:t>
            </a:r>
            <a:r>
              <a:rPr lang="el-GR" sz="3800" dirty="0" smtClean="0">
                <a:solidFill>
                  <a:schemeClr val="tx1"/>
                </a:solidFill>
              </a:rPr>
              <a:t>2.000-15.000 </a:t>
            </a:r>
            <a:r>
              <a:rPr lang="el-GR" sz="3800" dirty="0">
                <a:solidFill>
                  <a:schemeClr val="tx1"/>
                </a:solidFill>
              </a:rPr>
              <a:t>με βάση τις κατευθύνσεις της Οδηγίας για την επεξεργασία αστικών λυμάτων (91/271/ΕΟΚ)</a:t>
            </a:r>
          </a:p>
          <a:p>
            <a:pPr lvl="1" algn="l">
              <a:buFont typeface="Arial" pitchFamily="34" charset="0"/>
              <a:buChar char="•"/>
            </a:pPr>
            <a:r>
              <a:rPr lang="el-GR" sz="3800" dirty="0">
                <a:solidFill>
                  <a:schemeClr val="tx1"/>
                </a:solidFill>
              </a:rPr>
              <a:t>Στη σταδιακή κατάργηση του συστήματος διάθεσης αστικών λυμάτων μέσω βόθρων (σηπτικών ή στεγανών) και στη βελτίωση της ποιότητας των επιφανειακών υδάτων και των ακτών κολύμβησης .</a:t>
            </a:r>
            <a:r>
              <a:rPr lang="el-GR" sz="3800" dirty="0" smtClean="0">
                <a:solidFill>
                  <a:schemeClr val="tx1"/>
                </a:solidFill>
              </a:rPr>
              <a:t> </a:t>
            </a:r>
            <a:r>
              <a:rPr lang="el-GR" sz="3800" dirty="0">
                <a:solidFill>
                  <a:schemeClr val="tx1"/>
                </a:solidFill>
              </a:rPr>
              <a:t> </a:t>
            </a:r>
          </a:p>
        </p:txBody>
      </p:sp>
      <p:sp>
        <p:nvSpPr>
          <p:cNvPr id="4" name="3 - Ορθογώνιο"/>
          <p:cNvSpPr/>
          <p:nvPr/>
        </p:nvSpPr>
        <p:spPr>
          <a:xfrm>
            <a:off x="428596" y="1785926"/>
            <a:ext cx="7358114" cy="1477328"/>
          </a:xfrm>
          <a:prstGeom prst="rect">
            <a:avLst/>
          </a:prstGeom>
        </p:spPr>
        <p:txBody>
          <a:bodyPr wrap="square">
            <a:spAutoFit/>
          </a:bodyPr>
          <a:lstStyle/>
          <a:p>
            <a:r>
              <a:rPr lang="el-GR" b="1" dirty="0" smtClean="0">
                <a:solidFill>
                  <a:srgbClr val="0070C0"/>
                </a:solidFill>
              </a:rPr>
              <a:t>Προϋπολογισμός (Δ.Δ) : </a:t>
            </a:r>
            <a:r>
              <a:rPr lang="el-GR" b="1" dirty="0" smtClean="0"/>
              <a:t>49.000.000 €</a:t>
            </a:r>
            <a:endParaRPr lang="en-US" b="1" dirty="0" smtClean="0"/>
          </a:p>
          <a:p>
            <a:endParaRPr lang="en-US" b="1" dirty="0" smtClean="0">
              <a:solidFill>
                <a:srgbClr val="0070C0"/>
              </a:solidFill>
            </a:endParaRPr>
          </a:p>
          <a:p>
            <a:r>
              <a:rPr lang="el-GR" b="1" dirty="0" smtClean="0">
                <a:solidFill>
                  <a:srgbClr val="0070C0"/>
                </a:solidFill>
              </a:rPr>
              <a:t>Δικαιούχοι</a:t>
            </a:r>
            <a:r>
              <a:rPr lang="en-US" b="1" dirty="0" smtClean="0">
                <a:solidFill>
                  <a:srgbClr val="0070C0"/>
                </a:solidFill>
              </a:rPr>
              <a:t>:</a:t>
            </a:r>
            <a:r>
              <a:rPr lang="el-GR" b="1" dirty="0" smtClean="0"/>
              <a:t> </a:t>
            </a:r>
            <a:r>
              <a:rPr lang="en-US" b="1" dirty="0" smtClean="0"/>
              <a:t>	</a:t>
            </a:r>
            <a:r>
              <a:rPr lang="el-GR" dirty="0" smtClean="0"/>
              <a:t>Δημοτικές Επιχειρήσεις Ύδρευσης Αποχέτευσης </a:t>
            </a:r>
            <a:br>
              <a:rPr lang="el-GR" dirty="0" smtClean="0"/>
            </a:br>
            <a:r>
              <a:rPr lang="en-US" dirty="0" smtClean="0"/>
              <a:t>		</a:t>
            </a:r>
            <a:r>
              <a:rPr lang="el-GR" dirty="0" smtClean="0"/>
              <a:t>ΟΤΑ Α΄ βαθμού</a:t>
            </a:r>
            <a:br>
              <a:rPr lang="el-GR" dirty="0" smtClean="0"/>
            </a:br>
            <a:r>
              <a:rPr lang="en-US" dirty="0" smtClean="0"/>
              <a:t>		</a:t>
            </a:r>
            <a:r>
              <a:rPr lang="el-GR" dirty="0" smtClean="0"/>
              <a:t>Σύνδεσμοι Ύδρευσης Αποχέτευσης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857256"/>
          </a:xfrm>
        </p:spPr>
        <p:txBody>
          <a:bodyPr>
            <a:normAutofit fontScale="90000"/>
          </a:bodyPr>
          <a:lstStyle/>
          <a:p>
            <a:r>
              <a:rPr lang="el-GR" sz="2700" b="1" cap="all" dirty="0">
                <a:solidFill>
                  <a:srgbClr val="0070C0"/>
                </a:solidFill>
                <a:latin typeface="+mn-lt"/>
              </a:rPr>
              <a:t>ΑΝΑΒΑΘΜΙΣΗ ΔΙΚΤΥΩΝ ΥΔΡΕΥΣΗΣ ΚΑΙ ΠΕΡΙΟΡΙΣΜΟΣ </a:t>
            </a:r>
            <a:r>
              <a:rPr lang="el-GR" sz="2700" b="1" cap="all" dirty="0" smtClean="0">
                <a:solidFill>
                  <a:srgbClr val="0070C0"/>
                </a:solidFill>
                <a:latin typeface="+mn-lt"/>
              </a:rPr>
              <a:t>ΔΙΑΡΡΟΩΝ </a:t>
            </a:r>
            <a:endParaRPr lang="el-GR" sz="2700" b="1" dirty="0"/>
          </a:p>
        </p:txBody>
      </p:sp>
      <p:sp>
        <p:nvSpPr>
          <p:cNvPr id="3" name="2 - Υπότιτλος"/>
          <p:cNvSpPr>
            <a:spLocks noGrp="1"/>
          </p:cNvSpPr>
          <p:nvPr>
            <p:ph type="subTitle" idx="1"/>
          </p:nvPr>
        </p:nvSpPr>
        <p:spPr>
          <a:xfrm>
            <a:off x="428596" y="2786058"/>
            <a:ext cx="8358246" cy="3811294"/>
          </a:xfrm>
        </p:spPr>
        <p:txBody>
          <a:bodyPr>
            <a:normAutofit fontScale="47500" lnSpcReduction="20000"/>
          </a:bodyPr>
          <a:lstStyle/>
          <a:p>
            <a:pPr lvl="0" algn="l"/>
            <a:endParaRPr lang="el-GR" sz="3800" b="1" dirty="0" smtClean="0">
              <a:solidFill>
                <a:srgbClr val="0070C0"/>
              </a:solidFill>
            </a:endParaRPr>
          </a:p>
          <a:p>
            <a:pPr lvl="0" algn="l"/>
            <a:r>
              <a:rPr lang="el-GR" sz="3800" b="1" dirty="0" smtClean="0">
                <a:solidFill>
                  <a:srgbClr val="0070C0"/>
                </a:solidFill>
              </a:rPr>
              <a:t>Δράσεις προς χρηματοδότηση</a:t>
            </a:r>
            <a:r>
              <a:rPr lang="en-US" sz="3800" b="1" dirty="0" smtClean="0">
                <a:solidFill>
                  <a:srgbClr val="0070C0"/>
                </a:solidFill>
              </a:rPr>
              <a:t>:</a:t>
            </a:r>
            <a:endParaRPr lang="el-GR" sz="3800" b="1" dirty="0" smtClean="0">
              <a:solidFill>
                <a:srgbClr val="0070C0"/>
              </a:solidFill>
            </a:endParaRPr>
          </a:p>
          <a:p>
            <a:pPr lvl="0" algn="just">
              <a:buFont typeface="Arial" pitchFamily="34" charset="0"/>
              <a:buChar char="•"/>
            </a:pPr>
            <a:r>
              <a:rPr lang="el-GR" sz="3400" dirty="0" smtClean="0">
                <a:solidFill>
                  <a:schemeClr val="tx1"/>
                </a:solidFill>
              </a:rPr>
              <a:t>Έργα </a:t>
            </a:r>
            <a:r>
              <a:rPr lang="el-GR" sz="3400" dirty="0">
                <a:solidFill>
                  <a:schemeClr val="tx1"/>
                </a:solidFill>
              </a:rPr>
              <a:t>ενίσχυσης εξωτερικού –εσωτερικού υδραγωγείου και αποκατάστασης υφιστάμενων υποδομών με σκοπό την εξασφάλιση της επάρκειας πόσιμου νερού κατά προτεραιότητα σε περιοχές με μεγάλο πληθυσμό ή αυξημένη ζήτηση κατά την τουριστική </a:t>
            </a:r>
            <a:r>
              <a:rPr lang="el-GR" sz="3400" dirty="0" smtClean="0">
                <a:solidFill>
                  <a:schemeClr val="tx1"/>
                </a:solidFill>
              </a:rPr>
              <a:t>περίοδο.</a:t>
            </a:r>
          </a:p>
          <a:p>
            <a:pPr lvl="0" algn="just">
              <a:buFont typeface="Arial" pitchFamily="34" charset="0"/>
              <a:buChar char="•"/>
            </a:pPr>
            <a:r>
              <a:rPr lang="el-GR" sz="3400" dirty="0" smtClean="0">
                <a:solidFill>
                  <a:schemeClr val="tx1"/>
                </a:solidFill>
              </a:rPr>
              <a:t>Έργα </a:t>
            </a:r>
            <a:r>
              <a:rPr lang="el-GR" sz="3400" dirty="0">
                <a:solidFill>
                  <a:schemeClr val="tx1"/>
                </a:solidFill>
              </a:rPr>
              <a:t>διασφάλισης της ποιότητας του νερού που προορίζεται για πόσιμο νερό σε περιοχές με προβλήματα </a:t>
            </a:r>
            <a:r>
              <a:rPr lang="el-GR" sz="3400" dirty="0" smtClean="0">
                <a:solidFill>
                  <a:schemeClr val="tx1"/>
                </a:solidFill>
              </a:rPr>
              <a:t>ποιότητας. </a:t>
            </a:r>
            <a:endParaRPr lang="el-GR" sz="3400" dirty="0">
              <a:solidFill>
                <a:schemeClr val="tx1"/>
              </a:solidFill>
            </a:endParaRPr>
          </a:p>
          <a:p>
            <a:pPr lvl="0" algn="just">
              <a:buFont typeface="Arial" pitchFamily="34" charset="0"/>
              <a:buChar char="•"/>
            </a:pPr>
            <a:r>
              <a:rPr lang="el-GR" sz="3400" dirty="0">
                <a:solidFill>
                  <a:schemeClr val="tx1"/>
                </a:solidFill>
              </a:rPr>
              <a:t>Αντικατάσταση υφιστάμενων παλαιών υποδομών </a:t>
            </a:r>
            <a:r>
              <a:rPr lang="el-GR" sz="3400" dirty="0" smtClean="0">
                <a:solidFill>
                  <a:schemeClr val="tx1"/>
                </a:solidFill>
              </a:rPr>
              <a:t>ύδρευσης </a:t>
            </a:r>
            <a:endParaRPr lang="el-GR" sz="3400" dirty="0">
              <a:solidFill>
                <a:schemeClr val="tx1"/>
              </a:solidFill>
            </a:endParaRPr>
          </a:p>
          <a:p>
            <a:pPr lvl="0" algn="just">
              <a:buFont typeface="Arial" pitchFamily="34" charset="0"/>
              <a:buChar char="•"/>
            </a:pPr>
            <a:r>
              <a:rPr lang="el-GR" sz="3400" dirty="0">
                <a:solidFill>
                  <a:schemeClr val="tx1"/>
                </a:solidFill>
              </a:rPr>
              <a:t>Προμήθεια και εγκατάσταση συστημάτων ελέγχου διαρροών (</a:t>
            </a:r>
            <a:r>
              <a:rPr lang="el-GR" sz="3400" dirty="0" err="1">
                <a:solidFill>
                  <a:schemeClr val="tx1"/>
                </a:solidFill>
              </a:rPr>
              <a:t>τηλεέλεγχος</a:t>
            </a:r>
            <a:r>
              <a:rPr lang="el-GR" sz="3400" dirty="0">
                <a:solidFill>
                  <a:schemeClr val="tx1"/>
                </a:solidFill>
              </a:rPr>
              <a:t>/τηλεχειρισμός) σε υφιστάμενα δίκτυα μεταφοράς και διανομής νερού (εξωτερικό και εσωτερικό υδραγωγείο) π.χ. κεντρικού μετρητικού συστήματος τροφοδοσίας του δικτύου ύδρευσης, συστήματος διαχείρισης της πίεσης του δικτύου ύδρευσης, παρακολούθησης  και αυτομάτου ελέγχου  των υδραυλικών λειτουργικών παραμέτρων κλπ.</a:t>
            </a:r>
          </a:p>
          <a:p>
            <a:pPr lvl="0" algn="just">
              <a:buFont typeface="Arial" pitchFamily="34" charset="0"/>
              <a:buChar char="•"/>
            </a:pPr>
            <a:r>
              <a:rPr lang="el-GR" sz="3400" dirty="0">
                <a:solidFill>
                  <a:schemeClr val="tx1"/>
                </a:solidFill>
              </a:rPr>
              <a:t>Επέκταση υπαρχόντων συστημάτων ελέγχου διαρροών (</a:t>
            </a:r>
            <a:r>
              <a:rPr lang="el-GR" sz="3400" dirty="0" err="1">
                <a:solidFill>
                  <a:schemeClr val="tx1"/>
                </a:solidFill>
              </a:rPr>
              <a:t>τηλεέλεγχος</a:t>
            </a:r>
            <a:r>
              <a:rPr lang="el-GR" sz="3400" dirty="0">
                <a:solidFill>
                  <a:schemeClr val="tx1"/>
                </a:solidFill>
              </a:rPr>
              <a:t>/τηλεχειρισμός) σε υφιστάμενα δίκτυα μεταφοράς και διανομής νερού (εξωτερικό και εσωτερικό υδραγωγείο</a:t>
            </a:r>
            <a:r>
              <a:rPr lang="el-GR" sz="3400" dirty="0" smtClean="0">
                <a:solidFill>
                  <a:schemeClr val="tx1"/>
                </a:solidFill>
              </a:rPr>
              <a:t>).</a:t>
            </a:r>
            <a:endParaRPr lang="el-GR" sz="3400" dirty="0">
              <a:solidFill>
                <a:schemeClr val="tx1"/>
              </a:solidFill>
            </a:endParaRPr>
          </a:p>
        </p:txBody>
      </p:sp>
      <p:sp>
        <p:nvSpPr>
          <p:cNvPr id="4" name="3 - Ορθογώνιο"/>
          <p:cNvSpPr/>
          <p:nvPr/>
        </p:nvSpPr>
        <p:spPr>
          <a:xfrm>
            <a:off x="428596" y="1214422"/>
            <a:ext cx="8286808" cy="1477328"/>
          </a:xfrm>
          <a:prstGeom prst="rect">
            <a:avLst/>
          </a:prstGeom>
        </p:spPr>
        <p:txBody>
          <a:bodyPr wrap="square">
            <a:spAutoFit/>
          </a:bodyPr>
          <a:lstStyle/>
          <a:p>
            <a:r>
              <a:rPr lang="el-GR" b="1" dirty="0" smtClean="0">
                <a:solidFill>
                  <a:srgbClr val="0070C0"/>
                </a:solidFill>
              </a:rPr>
              <a:t>Προϋπολογισμός (Δ.Δ) : </a:t>
            </a:r>
            <a:r>
              <a:rPr lang="el-GR" b="1" dirty="0" smtClean="0"/>
              <a:t>30.000.000 €</a:t>
            </a:r>
            <a:r>
              <a:rPr lang="en-US" b="1" dirty="0" smtClean="0"/>
              <a:t/>
            </a:r>
            <a:br>
              <a:rPr lang="en-US" b="1" dirty="0" smtClean="0"/>
            </a:br>
            <a:r>
              <a:rPr lang="el-GR" b="1" dirty="0" smtClean="0"/>
              <a:t/>
            </a:r>
            <a:br>
              <a:rPr lang="el-GR" b="1" dirty="0" smtClean="0"/>
            </a:br>
            <a:r>
              <a:rPr lang="el-GR" b="1" dirty="0" smtClean="0">
                <a:solidFill>
                  <a:srgbClr val="0070C0"/>
                </a:solidFill>
              </a:rPr>
              <a:t>Δικαιούχοι</a:t>
            </a:r>
            <a:r>
              <a:rPr lang="en-US" b="1" dirty="0" smtClean="0">
                <a:solidFill>
                  <a:srgbClr val="0070C0"/>
                </a:solidFill>
              </a:rPr>
              <a:t>:</a:t>
            </a:r>
            <a:r>
              <a:rPr lang="el-GR" b="1" dirty="0" smtClean="0">
                <a:solidFill>
                  <a:srgbClr val="0070C0"/>
                </a:solidFill>
              </a:rPr>
              <a:t> 	</a:t>
            </a:r>
            <a:r>
              <a:rPr lang="el-GR" dirty="0" smtClean="0"/>
              <a:t>Δημοτικές Επιχειρήσεις Ύδρευσης Αποχέτευσης </a:t>
            </a:r>
            <a:br>
              <a:rPr lang="el-GR" dirty="0" smtClean="0"/>
            </a:br>
            <a:r>
              <a:rPr lang="el-GR" dirty="0" smtClean="0"/>
              <a:t>		ΟΤΑ Α΄&amp; </a:t>
            </a:r>
            <a:r>
              <a:rPr lang="el-GR" dirty="0" err="1" smtClean="0"/>
              <a:t>Β΄βαθμού</a:t>
            </a:r>
            <a:r>
              <a:rPr lang="el-GR" dirty="0" smtClean="0"/>
              <a:t/>
            </a:r>
            <a:br>
              <a:rPr lang="el-GR" dirty="0" smtClean="0"/>
            </a:br>
            <a:r>
              <a:rPr lang="el-GR" dirty="0" smtClean="0"/>
              <a:t>		Σύνδεσμοι Ύδρευσης Αποχέτευσης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500066"/>
          </a:xfrm>
        </p:spPr>
        <p:txBody>
          <a:bodyPr>
            <a:normAutofit fontScale="90000"/>
          </a:bodyPr>
          <a:lstStyle/>
          <a:p>
            <a:pPr lvl="0"/>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2700" b="1" cap="all" dirty="0" smtClean="0">
                <a:solidFill>
                  <a:srgbClr val="0070C0"/>
                </a:solidFill>
                <a:latin typeface="+mn-lt"/>
              </a:rPr>
              <a:t>Έργα  ύδρευσηΣ</a:t>
            </a:r>
            <a:r>
              <a:rPr lang="el-GR" sz="1000" dirty="0"/>
              <a:t/>
            </a:r>
            <a:br>
              <a:rPr lang="el-GR" sz="1000" dirty="0"/>
            </a:br>
            <a:r>
              <a:rPr lang="en-US" sz="2800" b="1" dirty="0"/>
              <a:t/>
            </a:r>
            <a:br>
              <a:rPr lang="en-US" sz="2800" b="1" dirty="0"/>
            </a:br>
            <a:r>
              <a:rPr lang="el-GR" sz="1100" dirty="0"/>
              <a:t/>
            </a:r>
            <a:br>
              <a:rPr lang="el-GR" sz="1100" dirty="0"/>
            </a:br>
            <a:r>
              <a:rPr lang="el-GR" sz="1200" dirty="0"/>
              <a:t/>
            </a:r>
            <a:br>
              <a:rPr lang="el-GR" sz="1200" dirty="0"/>
            </a:br>
            <a:r>
              <a:rPr lang="el-GR" sz="1800" dirty="0"/>
              <a:t/>
            </a:r>
            <a:br>
              <a:rPr lang="el-GR" sz="1800" dirty="0"/>
            </a:br>
            <a:r>
              <a:rPr lang="el-GR" sz="2400" dirty="0"/>
              <a:t/>
            </a:r>
            <a:br>
              <a:rPr lang="el-GR" sz="2400" dirty="0"/>
            </a:br>
            <a:endParaRPr lang="el-GR" sz="2700" b="1" dirty="0"/>
          </a:p>
        </p:txBody>
      </p:sp>
      <p:sp>
        <p:nvSpPr>
          <p:cNvPr id="3" name="2 - Υπότιτλος"/>
          <p:cNvSpPr>
            <a:spLocks noGrp="1"/>
          </p:cNvSpPr>
          <p:nvPr>
            <p:ph type="subTitle" idx="1"/>
          </p:nvPr>
        </p:nvSpPr>
        <p:spPr>
          <a:xfrm>
            <a:off x="357158" y="3214686"/>
            <a:ext cx="8429684" cy="3286148"/>
          </a:xfrm>
        </p:spPr>
        <p:txBody>
          <a:bodyPr>
            <a:normAutofit fontScale="47500" lnSpcReduction="20000"/>
          </a:bodyPr>
          <a:lstStyle/>
          <a:p>
            <a:pPr algn="l"/>
            <a:endParaRPr lang="el-GR" sz="3800" b="1" dirty="0" smtClean="0">
              <a:solidFill>
                <a:srgbClr val="0070C0"/>
              </a:solidFill>
            </a:endParaRPr>
          </a:p>
          <a:p>
            <a:pPr algn="l"/>
            <a:r>
              <a:rPr lang="el-GR" sz="3800" b="1" dirty="0" smtClean="0">
                <a:solidFill>
                  <a:srgbClr val="0070C0"/>
                </a:solidFill>
              </a:rPr>
              <a:t>Δράσεις προς χρηματοδότηση: </a:t>
            </a:r>
          </a:p>
          <a:p>
            <a:pPr lvl="0" algn="l">
              <a:buFont typeface="Arial" pitchFamily="34" charset="0"/>
              <a:buChar char="•"/>
            </a:pPr>
            <a:r>
              <a:rPr lang="el-GR" sz="3400" dirty="0" smtClean="0">
                <a:solidFill>
                  <a:schemeClr val="tx1"/>
                </a:solidFill>
              </a:rPr>
              <a:t>Κατασκευή ταμιευτήρα με τα </a:t>
            </a:r>
            <a:r>
              <a:rPr lang="el-GR" sz="3400" dirty="0" err="1" smtClean="0">
                <a:solidFill>
                  <a:schemeClr val="tx1"/>
                </a:solidFill>
              </a:rPr>
              <a:t>συνοδά</a:t>
            </a:r>
            <a:r>
              <a:rPr lang="el-GR" sz="3400" dirty="0" smtClean="0">
                <a:solidFill>
                  <a:schemeClr val="tx1"/>
                </a:solidFill>
              </a:rPr>
              <a:t> του έργα (έργο εκτροπής, σύνδεση ταμιευτήρα με το δίκτυο ύδρευσης κλπ) καθώς και απαραίτητα έργα διαμόρφωσης πρανών, αποκατάστασης κλπ  </a:t>
            </a:r>
          </a:p>
          <a:p>
            <a:pPr lvl="0" algn="l">
              <a:buFont typeface="Arial" pitchFamily="34" charset="0"/>
              <a:buChar char="•"/>
            </a:pPr>
            <a:r>
              <a:rPr lang="el-GR" sz="3400" dirty="0" smtClean="0">
                <a:solidFill>
                  <a:schemeClr val="tx1"/>
                </a:solidFill>
              </a:rPr>
              <a:t>Κατασκευή </a:t>
            </a:r>
            <a:r>
              <a:rPr lang="el-GR" sz="3400" dirty="0">
                <a:solidFill>
                  <a:schemeClr val="tx1"/>
                </a:solidFill>
              </a:rPr>
              <a:t>έργων υδροληψίας από υφιστάμενους ταμιευτήρες </a:t>
            </a:r>
          </a:p>
          <a:p>
            <a:pPr lvl="0" algn="l">
              <a:buFont typeface="Arial" pitchFamily="34" charset="0"/>
              <a:buChar char="•"/>
            </a:pPr>
            <a:r>
              <a:rPr lang="el-GR" sz="3400" dirty="0">
                <a:solidFill>
                  <a:schemeClr val="tx1"/>
                </a:solidFill>
              </a:rPr>
              <a:t>Κατασκευή έργων ενίσχυσης αποθεμάτων υφιστάμενων </a:t>
            </a:r>
            <a:r>
              <a:rPr lang="el-GR" sz="3400" dirty="0" err="1">
                <a:solidFill>
                  <a:schemeClr val="tx1"/>
                </a:solidFill>
              </a:rPr>
              <a:t>λιμνοδεξαμενών</a:t>
            </a:r>
            <a:r>
              <a:rPr lang="el-GR" sz="3400" dirty="0">
                <a:solidFill>
                  <a:schemeClr val="tx1"/>
                </a:solidFill>
              </a:rPr>
              <a:t> </a:t>
            </a:r>
          </a:p>
          <a:p>
            <a:pPr lvl="0" algn="l">
              <a:buFont typeface="Arial" pitchFamily="34" charset="0"/>
              <a:buChar char="•"/>
            </a:pPr>
            <a:r>
              <a:rPr lang="el-GR" sz="3400" dirty="0">
                <a:solidFill>
                  <a:schemeClr val="tx1"/>
                </a:solidFill>
              </a:rPr>
              <a:t>Κατασκευή έργων ενίσχυσης ταμιευτήρων με εκτροπή υδάτων μέσω σήραγγας και </a:t>
            </a:r>
            <a:r>
              <a:rPr lang="el-GR" sz="3400" dirty="0" err="1">
                <a:solidFill>
                  <a:schemeClr val="tx1"/>
                </a:solidFill>
              </a:rPr>
              <a:t>συνοδά</a:t>
            </a:r>
            <a:r>
              <a:rPr lang="el-GR" sz="3400" dirty="0">
                <a:solidFill>
                  <a:schemeClr val="tx1"/>
                </a:solidFill>
              </a:rPr>
              <a:t> έργα (έργα διευθέτησης, τεχνικά έργα  κλπ )</a:t>
            </a:r>
          </a:p>
          <a:p>
            <a:pPr lvl="0" algn="l">
              <a:buFont typeface="Arial" pitchFamily="34" charset="0"/>
              <a:buChar char="•"/>
            </a:pPr>
            <a:r>
              <a:rPr lang="el-GR" sz="3400" dirty="0">
                <a:solidFill>
                  <a:schemeClr val="tx1"/>
                </a:solidFill>
              </a:rPr>
              <a:t>Κατασκευή εγκαταστάσεων αφαλάτωσης θαλασσινού νερού με τα αναγκαία έργα υδροληψίας και διάθεσης των παραπροϊόντων </a:t>
            </a:r>
          </a:p>
          <a:p>
            <a:pPr lvl="0" algn="l">
              <a:buFont typeface="Arial" pitchFamily="34" charset="0"/>
              <a:buChar char="•"/>
            </a:pPr>
            <a:r>
              <a:rPr lang="el-GR" sz="3400" dirty="0">
                <a:solidFill>
                  <a:schemeClr val="tx1"/>
                </a:solidFill>
              </a:rPr>
              <a:t>Κατασκευή νέων εξωτερικών υδραγωγείων καθώς και έργα επέκτασης –ενίσχυσης υφισταμένων υδραγωγείων (μόνο εξωτερικά δίκτυα ύδρευσης με τις απαραίτητες δεξαμενές, αντλιοστάσια κλπ )</a:t>
            </a:r>
          </a:p>
          <a:p>
            <a:pPr lvl="0" algn="l">
              <a:buFont typeface="Arial" pitchFamily="34" charset="0"/>
              <a:buChar char="•"/>
            </a:pPr>
            <a:r>
              <a:rPr lang="el-GR" sz="3400" dirty="0">
                <a:solidFill>
                  <a:schemeClr val="tx1"/>
                </a:solidFill>
              </a:rPr>
              <a:t>Κατασκευή </a:t>
            </a:r>
            <a:r>
              <a:rPr lang="el-GR" sz="3400" dirty="0" err="1">
                <a:solidFill>
                  <a:schemeClr val="tx1"/>
                </a:solidFill>
              </a:rPr>
              <a:t>διϋλιστηρίων</a:t>
            </a:r>
            <a:r>
              <a:rPr lang="el-GR" sz="3400" dirty="0">
                <a:solidFill>
                  <a:schemeClr val="tx1"/>
                </a:solidFill>
              </a:rPr>
              <a:t> πόσιμου νερού και Η/Μ </a:t>
            </a:r>
            <a:r>
              <a:rPr lang="el-GR" sz="3400" dirty="0" smtClean="0">
                <a:solidFill>
                  <a:schemeClr val="tx1"/>
                </a:solidFill>
              </a:rPr>
              <a:t>εργασίες.</a:t>
            </a:r>
            <a:r>
              <a:rPr lang="el-GR" sz="3400" dirty="0">
                <a:solidFill>
                  <a:schemeClr val="tx1"/>
                </a:solidFill>
              </a:rPr>
              <a:t> </a:t>
            </a:r>
          </a:p>
        </p:txBody>
      </p:sp>
      <p:sp>
        <p:nvSpPr>
          <p:cNvPr id="4" name="3 - Ορθογώνιο"/>
          <p:cNvSpPr/>
          <p:nvPr/>
        </p:nvSpPr>
        <p:spPr>
          <a:xfrm>
            <a:off x="323528" y="1052736"/>
            <a:ext cx="8358246" cy="2308324"/>
          </a:xfrm>
          <a:prstGeom prst="rect">
            <a:avLst/>
          </a:prstGeom>
        </p:spPr>
        <p:txBody>
          <a:bodyPr wrap="square">
            <a:spAutoFit/>
          </a:bodyPr>
          <a:lstStyle/>
          <a:p>
            <a:r>
              <a:rPr lang="el-GR" sz="1600" b="1" dirty="0" smtClean="0">
                <a:solidFill>
                  <a:srgbClr val="0070C0"/>
                </a:solidFill>
              </a:rPr>
              <a:t> </a:t>
            </a:r>
            <a:r>
              <a:rPr lang="el-GR" b="1" dirty="0" smtClean="0">
                <a:solidFill>
                  <a:srgbClr val="0070C0"/>
                </a:solidFill>
              </a:rPr>
              <a:t>Προϋπολογισμός (Δ.Δ) : </a:t>
            </a:r>
            <a:r>
              <a:rPr lang="el-GR" b="1" dirty="0" smtClean="0"/>
              <a:t>30.000.000 €</a:t>
            </a:r>
            <a:r>
              <a:rPr lang="en-US" b="1" dirty="0" smtClean="0"/>
              <a:t/>
            </a:r>
            <a:br>
              <a:rPr lang="en-US" b="1" dirty="0" smtClean="0"/>
            </a:br>
            <a:r>
              <a:rPr lang="el-GR" b="1" dirty="0" smtClean="0"/>
              <a:t/>
            </a:r>
            <a:br>
              <a:rPr lang="el-GR" b="1" dirty="0" smtClean="0"/>
            </a:br>
            <a:r>
              <a:rPr lang="el-GR" b="1" dirty="0" smtClean="0">
                <a:solidFill>
                  <a:srgbClr val="0070C0"/>
                </a:solidFill>
              </a:rPr>
              <a:t>Δικαιούχοι </a:t>
            </a:r>
            <a:r>
              <a:rPr lang="en-US" b="1" dirty="0" smtClean="0"/>
              <a:t>:</a:t>
            </a:r>
            <a:r>
              <a:rPr lang="el-GR" b="1" dirty="0" smtClean="0"/>
              <a:t> 	</a:t>
            </a:r>
            <a:r>
              <a:rPr lang="el-GR" dirty="0" smtClean="0"/>
              <a:t>Δημοτικές Επιχειρήσεις Ύδρευσης Αποχέτευσης </a:t>
            </a:r>
            <a:br>
              <a:rPr lang="el-GR" dirty="0" smtClean="0"/>
            </a:br>
            <a:r>
              <a:rPr lang="el-GR" dirty="0" smtClean="0"/>
              <a:t>		ΟΤΑ Α΄ Βαθμού </a:t>
            </a:r>
            <a:br>
              <a:rPr lang="el-GR" dirty="0" smtClean="0"/>
            </a:br>
            <a:r>
              <a:rPr lang="el-GR" dirty="0" smtClean="0"/>
              <a:t>		Σύνδεσμοι Ύδρευσης Αποχέτευσης </a:t>
            </a:r>
            <a:br>
              <a:rPr lang="el-GR" dirty="0" smtClean="0"/>
            </a:br>
            <a:r>
              <a:rPr lang="el-GR" dirty="0" smtClean="0"/>
              <a:t>		ΥΠΟΜΕΔΙ/Γενική Διεύθυνση Υδραυλικών και Κτηριακών Υποδομών / Διεύθυνση Έργων Ύδρευσης, Αποχέτευσης και Επεξεργασίας Λυμάτων (Δ.Ε.Υ.Α.Ε.Λ.) </a:t>
            </a:r>
            <a:br>
              <a:rPr lang="el-GR" dirty="0" smtClean="0"/>
            </a:br>
            <a:r>
              <a:rPr lang="el-GR" dirty="0" smtClean="0"/>
              <a:t>/ Ειδική Υπηρεσία Δημοσίων Έργων Κατασκευής Υδραυλικών Υποδομών (Ε.Υ.Δ.Ε. Κ.Υ.Υ.)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1071570"/>
          </a:xfrm>
        </p:spPr>
        <p:txBody>
          <a:bodyPr>
            <a:normAutofit fontScale="90000"/>
          </a:bodyPr>
          <a:lstStyle/>
          <a:p>
            <a:pPr lvl="0"/>
            <a:r>
              <a:rPr lang="el-GR" sz="2700" b="1" cap="all" dirty="0" err="1" smtClean="0">
                <a:solidFill>
                  <a:srgbClr val="0070C0"/>
                </a:solidFill>
                <a:latin typeface="+mn-lt"/>
              </a:rPr>
              <a:t>ΕφαρμογΗ</a:t>
            </a:r>
            <a:r>
              <a:rPr lang="el-GR" sz="2700" b="1" cap="all" dirty="0" smtClean="0">
                <a:solidFill>
                  <a:srgbClr val="0070C0"/>
                </a:solidFill>
                <a:latin typeface="+mn-lt"/>
              </a:rPr>
              <a:t> </a:t>
            </a:r>
            <a:r>
              <a:rPr lang="el-GR" sz="2700" b="1" cap="all" dirty="0" err="1" smtClean="0">
                <a:solidFill>
                  <a:srgbClr val="0070C0"/>
                </a:solidFill>
                <a:latin typeface="+mn-lt"/>
              </a:rPr>
              <a:t>συστημΑτων</a:t>
            </a:r>
            <a:r>
              <a:rPr lang="el-GR" sz="2700" b="1" cap="all" dirty="0" smtClean="0">
                <a:solidFill>
                  <a:srgbClr val="0070C0"/>
                </a:solidFill>
                <a:latin typeface="+mn-lt"/>
              </a:rPr>
              <a:t> </a:t>
            </a:r>
            <a:r>
              <a:rPr lang="el-GR" sz="2700" b="1" cap="all" dirty="0" err="1" smtClean="0">
                <a:solidFill>
                  <a:srgbClr val="0070C0"/>
                </a:solidFill>
                <a:latin typeface="+mn-lt"/>
              </a:rPr>
              <a:t>αφαλΑτωσης</a:t>
            </a:r>
            <a:r>
              <a:rPr lang="el-GR" sz="2700" b="1" cap="all" dirty="0" smtClean="0">
                <a:solidFill>
                  <a:srgbClr val="0070C0"/>
                </a:solidFill>
                <a:latin typeface="+mn-lt"/>
              </a:rPr>
              <a:t> για την </a:t>
            </a:r>
            <a:r>
              <a:rPr lang="el-GR" sz="2700" b="1" cap="all" dirty="0" err="1" smtClean="0">
                <a:solidFill>
                  <a:srgbClr val="0070C0"/>
                </a:solidFill>
                <a:latin typeface="+mn-lt"/>
              </a:rPr>
              <a:t>ικανοποΙηση</a:t>
            </a:r>
            <a:r>
              <a:rPr lang="el-GR" sz="2700" b="1" cap="all" dirty="0" smtClean="0">
                <a:solidFill>
                  <a:srgbClr val="0070C0"/>
                </a:solidFill>
                <a:latin typeface="+mn-lt"/>
              </a:rPr>
              <a:t> </a:t>
            </a:r>
            <a:r>
              <a:rPr lang="el-GR" sz="2700" b="1" cap="all" dirty="0" err="1" smtClean="0">
                <a:solidFill>
                  <a:srgbClr val="0070C0"/>
                </a:solidFill>
                <a:latin typeface="+mn-lt"/>
              </a:rPr>
              <a:t>αναγκΩν</a:t>
            </a:r>
            <a:r>
              <a:rPr lang="el-GR" sz="2700" b="1" cap="all" dirty="0" smtClean="0">
                <a:solidFill>
                  <a:srgbClr val="0070C0"/>
                </a:solidFill>
                <a:latin typeface="+mn-lt"/>
              </a:rPr>
              <a:t> σε </a:t>
            </a:r>
            <a:r>
              <a:rPr lang="el-GR" sz="2700" b="1" cap="all" dirty="0" err="1" smtClean="0">
                <a:solidFill>
                  <a:srgbClr val="0070C0"/>
                </a:solidFill>
                <a:latin typeface="+mn-lt"/>
              </a:rPr>
              <a:t>νησιωτικΕς</a:t>
            </a:r>
            <a:r>
              <a:rPr lang="el-GR" sz="2700" b="1" cap="all" dirty="0" smtClean="0">
                <a:solidFill>
                  <a:srgbClr val="0070C0"/>
                </a:solidFill>
                <a:latin typeface="+mn-lt"/>
              </a:rPr>
              <a:t>  ή </a:t>
            </a:r>
            <a:r>
              <a:rPr lang="el-GR" sz="2700" b="1" cap="all" dirty="0" err="1" smtClean="0">
                <a:solidFill>
                  <a:srgbClr val="0070C0"/>
                </a:solidFill>
                <a:latin typeface="+mn-lt"/>
              </a:rPr>
              <a:t>παρΑκτιες</a:t>
            </a:r>
            <a:r>
              <a:rPr lang="el-GR" sz="2700" b="1" cap="all" dirty="0" smtClean="0">
                <a:solidFill>
                  <a:srgbClr val="0070C0"/>
                </a:solidFill>
                <a:latin typeface="+mn-lt"/>
              </a:rPr>
              <a:t> </a:t>
            </a:r>
            <a:r>
              <a:rPr lang="el-GR" sz="2700" b="1" cap="all" dirty="0" err="1" smtClean="0">
                <a:solidFill>
                  <a:srgbClr val="0070C0"/>
                </a:solidFill>
                <a:latin typeface="+mn-lt"/>
              </a:rPr>
              <a:t>περιοχΕς</a:t>
            </a:r>
            <a:r>
              <a:rPr lang="el-GR" sz="2700" b="1" cap="all" dirty="0" smtClean="0">
                <a:solidFill>
                  <a:srgbClr val="0070C0"/>
                </a:solidFill>
                <a:latin typeface="+mn-lt"/>
              </a:rPr>
              <a:t> με </a:t>
            </a:r>
            <a:r>
              <a:rPr lang="el-GR" sz="2700" b="1" cap="all" dirty="0" err="1" smtClean="0">
                <a:solidFill>
                  <a:srgbClr val="0070C0"/>
                </a:solidFill>
                <a:latin typeface="+mn-lt"/>
              </a:rPr>
              <a:t>ειδικΕς</a:t>
            </a:r>
            <a:r>
              <a:rPr lang="el-GR" sz="2700" b="1" cap="all" dirty="0" smtClean="0">
                <a:solidFill>
                  <a:srgbClr val="0070C0"/>
                </a:solidFill>
                <a:latin typeface="+mn-lt"/>
              </a:rPr>
              <a:t> </a:t>
            </a:r>
            <a:r>
              <a:rPr lang="el-GR" sz="2700" b="1" cap="all" dirty="0" err="1" smtClean="0">
                <a:solidFill>
                  <a:srgbClr val="0070C0"/>
                </a:solidFill>
                <a:latin typeface="+mn-lt"/>
              </a:rPr>
              <a:t>τοπικΕς</a:t>
            </a:r>
            <a:r>
              <a:rPr lang="el-GR" sz="2700" b="1" cap="all" dirty="0" smtClean="0">
                <a:solidFill>
                  <a:srgbClr val="0070C0"/>
                </a:solidFill>
                <a:latin typeface="+mn-lt"/>
              </a:rPr>
              <a:t> και </a:t>
            </a:r>
            <a:r>
              <a:rPr lang="el-GR" sz="2700" b="1" cap="all" dirty="0" err="1" smtClean="0">
                <a:solidFill>
                  <a:srgbClr val="0070C0"/>
                </a:solidFill>
                <a:latin typeface="+mn-lt"/>
              </a:rPr>
              <a:t>κλιματικΕς</a:t>
            </a:r>
            <a:r>
              <a:rPr lang="el-GR" sz="2700" b="1" cap="all" dirty="0" smtClean="0">
                <a:solidFill>
                  <a:srgbClr val="0070C0"/>
                </a:solidFill>
                <a:latin typeface="+mn-lt"/>
              </a:rPr>
              <a:t> </a:t>
            </a:r>
            <a:r>
              <a:rPr lang="el-GR" sz="2700" b="1" cap="all" dirty="0" err="1" smtClean="0">
                <a:solidFill>
                  <a:srgbClr val="0070C0"/>
                </a:solidFill>
                <a:latin typeface="+mn-lt"/>
              </a:rPr>
              <a:t>συνθΗκες</a:t>
            </a:r>
            <a:endParaRPr lang="el-GR" sz="2700" b="1" dirty="0"/>
          </a:p>
        </p:txBody>
      </p:sp>
      <p:sp>
        <p:nvSpPr>
          <p:cNvPr id="3" name="2 - Υπότιτλος"/>
          <p:cNvSpPr>
            <a:spLocks noGrp="1"/>
          </p:cNvSpPr>
          <p:nvPr>
            <p:ph type="subTitle" idx="1"/>
          </p:nvPr>
        </p:nvSpPr>
        <p:spPr>
          <a:xfrm>
            <a:off x="500034" y="3071810"/>
            <a:ext cx="8072494" cy="3214710"/>
          </a:xfrm>
        </p:spPr>
        <p:txBody>
          <a:bodyPr>
            <a:noAutofit/>
          </a:bodyPr>
          <a:lstStyle/>
          <a:p>
            <a:pPr algn="l"/>
            <a:r>
              <a:rPr lang="el-GR" sz="1600" b="1" dirty="0" smtClean="0">
                <a:solidFill>
                  <a:srgbClr val="0070C0"/>
                </a:solidFill>
              </a:rPr>
              <a:t>Δράσεις προς χρηματοδότηση: </a:t>
            </a:r>
          </a:p>
          <a:p>
            <a:pPr algn="l">
              <a:buFont typeface="Arial" pitchFamily="34" charset="0"/>
              <a:buChar char="•"/>
            </a:pPr>
            <a:r>
              <a:rPr lang="el-GR" sz="1600" dirty="0" smtClean="0">
                <a:solidFill>
                  <a:schemeClr val="tx1"/>
                </a:solidFill>
              </a:rPr>
              <a:t>Νέες </a:t>
            </a:r>
            <a:r>
              <a:rPr lang="el-GR" sz="1600" dirty="0">
                <a:solidFill>
                  <a:schemeClr val="tx1"/>
                </a:solidFill>
              </a:rPr>
              <a:t>εγκαταστάσεις αφαλάτωσης θαλασσινού νερού με τα αναγκαία έργα υδροληψίας και διάθεσης των </a:t>
            </a:r>
            <a:r>
              <a:rPr lang="el-GR" sz="1600" dirty="0" smtClean="0">
                <a:solidFill>
                  <a:schemeClr val="tx1"/>
                </a:solidFill>
              </a:rPr>
              <a:t>παραπροϊόντων</a:t>
            </a:r>
          </a:p>
          <a:p>
            <a:pPr algn="l">
              <a:buFont typeface="Arial" pitchFamily="34" charset="0"/>
              <a:buChar char="•"/>
            </a:pPr>
            <a:r>
              <a:rPr lang="el-GR" sz="1600" dirty="0" smtClean="0">
                <a:solidFill>
                  <a:schemeClr val="tx1"/>
                </a:solidFill>
              </a:rPr>
              <a:t>Νέο </a:t>
            </a:r>
            <a:r>
              <a:rPr lang="el-GR" sz="1600" dirty="0">
                <a:solidFill>
                  <a:schemeClr val="tx1"/>
                </a:solidFill>
              </a:rPr>
              <a:t>δίκτυο μεταφοράς (νέα χάραξη) </a:t>
            </a:r>
            <a:r>
              <a:rPr lang="el-GR" sz="1600" dirty="0" err="1">
                <a:solidFill>
                  <a:schemeClr val="tx1"/>
                </a:solidFill>
              </a:rPr>
              <a:t>αφαλατωμένου</a:t>
            </a:r>
            <a:r>
              <a:rPr lang="el-GR" sz="1600" dirty="0">
                <a:solidFill>
                  <a:schemeClr val="tx1"/>
                </a:solidFill>
              </a:rPr>
              <a:t> νερού με τα απαραίτητα αντλιοστάσια και δεξαμενές αποθήκευσης (εξωτερικό υδραγωγείο) ή αύξηση </a:t>
            </a:r>
            <a:r>
              <a:rPr lang="el-GR" sz="1600" dirty="0" err="1">
                <a:solidFill>
                  <a:schemeClr val="tx1"/>
                </a:solidFill>
              </a:rPr>
              <a:t>παροχετευτικότητας</a:t>
            </a:r>
            <a:r>
              <a:rPr lang="el-GR" sz="1600" dirty="0">
                <a:solidFill>
                  <a:schemeClr val="tx1"/>
                </a:solidFill>
              </a:rPr>
              <a:t> υφιστάμενου εξωτερικού υδραγωγείου που αποδεδειγμένα δεν επαρκεί μετά την κατασκευή των νέων εγκαταστάσεων αφαλάτωσης  </a:t>
            </a:r>
            <a:endParaRPr lang="el-GR" sz="1600" dirty="0" smtClean="0">
              <a:solidFill>
                <a:schemeClr val="tx1"/>
              </a:solidFill>
            </a:endParaRPr>
          </a:p>
          <a:p>
            <a:pPr algn="l">
              <a:buFont typeface="Arial" pitchFamily="34" charset="0"/>
              <a:buChar char="•"/>
            </a:pPr>
            <a:r>
              <a:rPr lang="el-GR" sz="1600" dirty="0">
                <a:solidFill>
                  <a:schemeClr val="tx1"/>
                </a:solidFill>
              </a:rPr>
              <a:t>Δράσεις ΑΠΕ για την ενεργειακή αυτονομία της εγκατάστασης</a:t>
            </a:r>
          </a:p>
          <a:p>
            <a:pPr algn="l">
              <a:buFont typeface="Arial" pitchFamily="34" charset="0"/>
              <a:buChar char="•"/>
            </a:pPr>
            <a:r>
              <a:rPr lang="el-GR" sz="1600" dirty="0">
                <a:solidFill>
                  <a:schemeClr val="tx1"/>
                </a:solidFill>
              </a:rPr>
              <a:t>Προμελέτη για την μονάδα αφαλάτωσης και οριστική μελέτη ή προμελέτη για το δίκτυο μεταφοράς του </a:t>
            </a:r>
            <a:r>
              <a:rPr lang="el-GR" sz="1600" dirty="0" err="1">
                <a:solidFill>
                  <a:schemeClr val="tx1"/>
                </a:solidFill>
              </a:rPr>
              <a:t>αφαλατωμένου</a:t>
            </a:r>
            <a:r>
              <a:rPr lang="el-GR" sz="1600" dirty="0">
                <a:solidFill>
                  <a:schemeClr val="tx1"/>
                </a:solidFill>
              </a:rPr>
              <a:t> νερού. Προμελέτη για το δίκτυο μεταφοράς θα γίνεται αποδεκτή εφόσον υπάρχει απόφαση του Τεχνικού Συμβουλίου Δημοσίων Έργων του αρμόδιου Υπουργείου για την δημοπράτηση του συνόλου </a:t>
            </a:r>
            <a:r>
              <a:rPr lang="el-GR" sz="1600" dirty="0" smtClean="0">
                <a:solidFill>
                  <a:schemeClr val="tx1"/>
                </a:solidFill>
              </a:rPr>
              <a:t>του έργου </a:t>
            </a:r>
            <a:r>
              <a:rPr lang="el-GR" sz="1600" dirty="0">
                <a:solidFill>
                  <a:schemeClr val="tx1"/>
                </a:solidFill>
              </a:rPr>
              <a:t>με το σύστημα «μελέτη-</a:t>
            </a:r>
            <a:r>
              <a:rPr lang="el-GR" sz="1600" dirty="0" err="1">
                <a:solidFill>
                  <a:schemeClr val="tx1"/>
                </a:solidFill>
              </a:rPr>
              <a:t>κατασκευή</a:t>
            </a:r>
            <a:r>
              <a:rPr lang="el-GR" sz="1600" dirty="0">
                <a:solidFill>
                  <a:schemeClr val="tx1"/>
                </a:solidFill>
              </a:rPr>
              <a:t>». </a:t>
            </a:r>
          </a:p>
        </p:txBody>
      </p:sp>
      <p:sp>
        <p:nvSpPr>
          <p:cNvPr id="4" name="3 - Ορθογώνιο"/>
          <p:cNvSpPr/>
          <p:nvPr/>
        </p:nvSpPr>
        <p:spPr>
          <a:xfrm>
            <a:off x="428596" y="1571612"/>
            <a:ext cx="8072494" cy="1477328"/>
          </a:xfrm>
          <a:prstGeom prst="rect">
            <a:avLst/>
          </a:prstGeom>
        </p:spPr>
        <p:txBody>
          <a:bodyPr wrap="square">
            <a:spAutoFit/>
          </a:bodyPr>
          <a:lstStyle/>
          <a:p>
            <a:r>
              <a:rPr lang="el-GR" b="1" dirty="0" smtClean="0">
                <a:solidFill>
                  <a:srgbClr val="0070C0"/>
                </a:solidFill>
              </a:rPr>
              <a:t>Προϋπολογισμός (Δ.Δ) :</a:t>
            </a:r>
            <a:r>
              <a:rPr lang="el-GR" b="1" cap="all" dirty="0" smtClean="0"/>
              <a:t> 16.000.000 €</a:t>
            </a:r>
          </a:p>
          <a:p>
            <a:r>
              <a:rPr lang="el-GR" b="1" cap="all" dirty="0" smtClean="0"/>
              <a:t/>
            </a:r>
            <a:br>
              <a:rPr lang="el-GR" b="1" cap="all" dirty="0" smtClean="0"/>
            </a:br>
            <a:r>
              <a:rPr lang="el-GR" b="1" dirty="0" smtClean="0">
                <a:solidFill>
                  <a:srgbClr val="0070C0"/>
                </a:solidFill>
              </a:rPr>
              <a:t>Δικαιούχοι</a:t>
            </a:r>
            <a:r>
              <a:rPr lang="en-US" b="1" dirty="0" smtClean="0">
                <a:solidFill>
                  <a:srgbClr val="0070C0"/>
                </a:solidFill>
              </a:rPr>
              <a:t>:</a:t>
            </a:r>
            <a:r>
              <a:rPr lang="el-GR" b="1" dirty="0" smtClean="0"/>
              <a:t> 	</a:t>
            </a:r>
            <a:r>
              <a:rPr lang="el-GR" dirty="0" smtClean="0"/>
              <a:t>ΟΤΑ Α’ βαθμού, </a:t>
            </a:r>
          </a:p>
          <a:p>
            <a:r>
              <a:rPr lang="el-GR" dirty="0" smtClean="0"/>
              <a:t>		Δημοτικές Επιχειρήσεις Ύδρευσης Αποχέτευσης, </a:t>
            </a:r>
            <a:br>
              <a:rPr lang="el-GR" dirty="0" smtClean="0"/>
            </a:br>
            <a:r>
              <a:rPr lang="el-GR" dirty="0" smtClean="0"/>
              <a:t>		Σύνδεσμοι Ύδρευσης Αποχέτευσης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000132"/>
          </a:xfrm>
        </p:spPr>
        <p:txBody>
          <a:bodyPr>
            <a:normAutofit/>
          </a:bodyPr>
          <a:lstStyle/>
          <a:p>
            <a:pPr lvl="0"/>
            <a:r>
              <a:rPr lang="el-GR" sz="2400" b="1" cap="all" dirty="0" smtClean="0">
                <a:solidFill>
                  <a:srgbClr val="0070C0"/>
                </a:solidFill>
                <a:latin typeface="+mn-lt"/>
              </a:rPr>
              <a:t>ΠΑΡΕΜΒΑΣΕΙΣ </a:t>
            </a:r>
            <a:r>
              <a:rPr lang="el-GR" sz="2400" b="1" cap="all" dirty="0">
                <a:solidFill>
                  <a:srgbClr val="0070C0"/>
                </a:solidFill>
                <a:latin typeface="+mn-lt"/>
              </a:rPr>
              <a:t>ΑΝΑΒΑΘΜΙΣΗΣ ΚΑΙ ΕΚΣΥΓΧΡΟΝΙΣΜΟΥ ΓΙΑ ΤΗΝ ΑΞΙΟΠΟΙΗΣΗ ΤΟΥ ΔΗΜΟΣΙΟΥ ΤΟΥΡΙΣΤΙΚΟΥ </a:t>
            </a:r>
            <a:r>
              <a:rPr lang="el-GR" sz="2400" b="1" cap="all" dirty="0" smtClean="0">
                <a:solidFill>
                  <a:srgbClr val="0070C0"/>
                </a:solidFill>
                <a:latin typeface="+mn-lt"/>
              </a:rPr>
              <a:t>ΚΕΦΑΛΑΙΟΥ</a:t>
            </a:r>
            <a:endParaRPr lang="el-GR" sz="2400" b="1" dirty="0"/>
          </a:p>
        </p:txBody>
      </p:sp>
      <p:sp>
        <p:nvSpPr>
          <p:cNvPr id="3" name="2 - Υπότιτλος"/>
          <p:cNvSpPr>
            <a:spLocks noGrp="1"/>
          </p:cNvSpPr>
          <p:nvPr>
            <p:ph type="subTitle" idx="1"/>
          </p:nvPr>
        </p:nvSpPr>
        <p:spPr>
          <a:xfrm>
            <a:off x="428596" y="3000372"/>
            <a:ext cx="8215370" cy="3524972"/>
          </a:xfrm>
        </p:spPr>
        <p:txBody>
          <a:bodyPr>
            <a:normAutofit fontScale="32500" lnSpcReduction="20000"/>
          </a:bodyPr>
          <a:lstStyle/>
          <a:p>
            <a:pPr algn="l"/>
            <a:endParaRPr lang="el-GR" sz="5500" b="1" dirty="0" smtClean="0">
              <a:solidFill>
                <a:srgbClr val="0070C0"/>
              </a:solidFill>
            </a:endParaRPr>
          </a:p>
          <a:p>
            <a:pPr algn="l"/>
            <a:r>
              <a:rPr lang="el-GR" sz="5500" b="1" dirty="0" smtClean="0">
                <a:solidFill>
                  <a:srgbClr val="0070C0"/>
                </a:solidFill>
              </a:rPr>
              <a:t>Δράσεις προς χρηματοδότηση: </a:t>
            </a:r>
          </a:p>
          <a:p>
            <a:pPr lvl="0" algn="l">
              <a:buFont typeface="Arial" pitchFamily="34" charset="0"/>
              <a:buChar char="•"/>
            </a:pPr>
            <a:r>
              <a:rPr lang="el-GR" sz="5500" dirty="0" smtClean="0">
                <a:solidFill>
                  <a:schemeClr val="tx1"/>
                </a:solidFill>
              </a:rPr>
              <a:t>Παρεμβάσεις </a:t>
            </a:r>
            <a:r>
              <a:rPr lang="el-GR" sz="5500" dirty="0">
                <a:solidFill>
                  <a:schemeClr val="tx1"/>
                </a:solidFill>
              </a:rPr>
              <a:t>αναβάθμισης και εκσυγχρονισμού για την ανάδειξη επιστημονικών – πολιτιστικών – περιβαλλοντικών πάρκων.</a:t>
            </a:r>
          </a:p>
          <a:p>
            <a:pPr lvl="0" algn="l">
              <a:buFont typeface="Arial" pitchFamily="34" charset="0"/>
              <a:buChar char="•"/>
            </a:pPr>
            <a:r>
              <a:rPr lang="el-GR" sz="5500" dirty="0">
                <a:solidFill>
                  <a:schemeClr val="tx1"/>
                </a:solidFill>
              </a:rPr>
              <a:t>Παρεμβάσεις αναβάθμισης και εκσυγχρονισμού του κτιριακού αποθέματος, αρχιτεκτονικής αξίας ή/και πολιτιστικού ενδιαφέροντος, που βρίσκεται σε σημαντική θέση σε σχέση με πλέγμα διαδρομών ιστορικού, περιβαλλοντικού ή πολιτιστικού χαρακτήρα.</a:t>
            </a:r>
          </a:p>
          <a:p>
            <a:pPr lvl="0" algn="l">
              <a:buFont typeface="Arial" pitchFamily="34" charset="0"/>
              <a:buChar char="•"/>
            </a:pPr>
            <a:r>
              <a:rPr lang="el-GR" sz="5500" dirty="0">
                <a:solidFill>
                  <a:schemeClr val="tx1"/>
                </a:solidFill>
              </a:rPr>
              <a:t>Παρεμβάσεις αναβάθμισης περιβαλλοντικά τραυματισμένων τοπίων και παρεμβάσεις δημιουργίας ή /και αναβάθμισης υποδομών του τομέα τουρισμού (δημοτικές κατασκηνώσεις, δημοτικά </a:t>
            </a:r>
            <a:r>
              <a:rPr lang="en-US" sz="5500" dirty="0">
                <a:solidFill>
                  <a:schemeClr val="tx1"/>
                </a:solidFill>
              </a:rPr>
              <a:t>camping</a:t>
            </a:r>
            <a:r>
              <a:rPr lang="el-GR" sz="5500" dirty="0">
                <a:solidFill>
                  <a:schemeClr val="tx1"/>
                </a:solidFill>
              </a:rPr>
              <a:t>) σε περιοχές περιβαλλοντικού, πολιτιστικού και κοινωνικού ενδιαφέροντος.</a:t>
            </a:r>
          </a:p>
          <a:p>
            <a:pPr algn="l"/>
            <a:endParaRPr lang="el-GR" dirty="0"/>
          </a:p>
        </p:txBody>
      </p:sp>
      <p:sp>
        <p:nvSpPr>
          <p:cNvPr id="4" name="3 - Ορθογώνιο"/>
          <p:cNvSpPr/>
          <p:nvPr/>
        </p:nvSpPr>
        <p:spPr>
          <a:xfrm>
            <a:off x="323528" y="1412776"/>
            <a:ext cx="8463884" cy="1477328"/>
          </a:xfrm>
          <a:prstGeom prst="rect">
            <a:avLst/>
          </a:prstGeom>
        </p:spPr>
        <p:txBody>
          <a:bodyPr wrap="square">
            <a:spAutoFit/>
          </a:bodyPr>
          <a:lstStyle/>
          <a:p>
            <a:r>
              <a:rPr lang="el-GR" b="1" dirty="0" smtClean="0">
                <a:solidFill>
                  <a:srgbClr val="0070C0"/>
                </a:solidFill>
              </a:rPr>
              <a:t>Προϋπολογισμός (Δ.Δ) :</a:t>
            </a:r>
            <a:r>
              <a:rPr lang="el-GR" b="1" dirty="0" smtClean="0"/>
              <a:t> 22.000.000 €</a:t>
            </a:r>
            <a:r>
              <a:rPr lang="el-GR" dirty="0" smtClean="0"/>
              <a:t/>
            </a:r>
            <a:br>
              <a:rPr lang="el-GR" dirty="0" smtClean="0"/>
            </a:br>
            <a:endParaRPr lang="el-GR" dirty="0" smtClean="0"/>
          </a:p>
          <a:p>
            <a:r>
              <a:rPr lang="el-GR" b="1" dirty="0" smtClean="0">
                <a:solidFill>
                  <a:srgbClr val="0070C0"/>
                </a:solidFill>
              </a:rPr>
              <a:t>Δικαιούχοι</a:t>
            </a:r>
            <a:r>
              <a:rPr lang="en-US" dirty="0" smtClean="0">
                <a:solidFill>
                  <a:srgbClr val="0070C0"/>
                </a:solidFill>
              </a:rPr>
              <a:t>:</a:t>
            </a:r>
            <a:r>
              <a:rPr lang="el-GR" dirty="0" smtClean="0">
                <a:solidFill>
                  <a:srgbClr val="0070C0"/>
                </a:solidFill>
              </a:rPr>
              <a:t>   </a:t>
            </a:r>
            <a:r>
              <a:rPr lang="el-GR" dirty="0" smtClean="0"/>
              <a:t>ΟΤΑ Α’ βαθμού, </a:t>
            </a:r>
            <a:br>
              <a:rPr lang="el-GR" dirty="0" smtClean="0"/>
            </a:br>
            <a:r>
              <a:rPr lang="el-GR" dirty="0" smtClean="0"/>
              <a:t>	      Ανώτατα Εκπαιδευτικά Ιδρύματα (Α.Ε.Ι.) &amp; </a:t>
            </a:r>
          </a:p>
          <a:p>
            <a:r>
              <a:rPr lang="el-GR" dirty="0" smtClean="0"/>
              <a:t>                       Ανώτατα Τεχνολογικά Εκπαιδευτικά Ιδρύματα (Α.Τ.Ε.Ι.)</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484</Words>
  <Application>Microsoft Office PowerPoint</Application>
  <PresentationFormat>Προβολή στην οθόνη (4:3)</PresentationFormat>
  <Paragraphs>64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 ΔΡΑΣΕΙΣ ΓΙΑ ΤΗΝ ΟΛΟΚΛΗΡΩΜΕΝΗ ΔΙΑΧΕΙΡΙΣΗ ΑΣΤΙΚΩΝ ΑΠΟΒΛΗΤΩΝ </vt:lpstr>
      <vt:lpstr>Έργα για την σταδιακΗ ολοκλΗρωση των υποδομΩν συλλογΗς και επεξεργασΙασ αστικΩν λυμΑτων (ΕΕΛ) στους οικισμοΥς Γ' προτεραιΟτηταΣ </vt:lpstr>
      <vt:lpstr>ΑΝΑΒΑΘΜΙΣΗ ΔΙΚΤΥΩΝ ΥΔΡΕΥΣΗΣ ΚΑΙ ΠΕΡΙΟΡΙΣΜΟΣ ΔΙΑΡΡΟΩΝ </vt:lpstr>
      <vt:lpstr>         Έργα  ύδρευσηΣ      </vt:lpstr>
      <vt:lpstr>ΕφαρμογΗ συστημΑτων αφαλΑτωσης για την ικανοποΙηση αναγκΩν σε νησιωτικΕς  ή παρΑκτιες περιοχΕς με ειδικΕς τοπικΕς και κλιματικΕς συνθΗκες</vt:lpstr>
      <vt:lpstr>ΠΑΡΕΜΒΑΣΕΙΣ ΑΝΑΒΑΘΜΙΣΗΣ ΚΑΙ ΕΚΣΥΓΧΡΟΝΙΣΜΟΥ ΓΙΑ ΤΗΝ ΑΞΙΟΠΟΙΗΣΗ ΤΟΥ ΔΗΜΟΣΙΟΥ ΤΟΥΡΙΣΤΙΚΟΥ ΚΕΦΑΛΑΙΟΥ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ΠΟΙΟΤΗΤΑΣ ΜΕΤΡΗΣΕΩΝ ΑΤΜΟΣΦΑΙΡΙΚΗΣ ΡΥΠΑΝΣΗΣ, ΕΠΙΚΥΡΩΣΗ ΔΕΔΟΜΕΝΩΝ π/υ 250.573,75 €  Δικαιούχος: Υπουργείο Περιβάλλοντος και Ενέργειας – Διεύθυνση Κλιματικής Αλλαγής και Ποιότητας της Ατμόσφαιρας</dc:title>
  <dc:creator>Leftheris</dc:creator>
  <cp:lastModifiedBy>Fotoniata</cp:lastModifiedBy>
  <cp:revision>36</cp:revision>
  <dcterms:created xsi:type="dcterms:W3CDTF">2016-05-05T08:08:15Z</dcterms:created>
  <dcterms:modified xsi:type="dcterms:W3CDTF">2016-05-17T12:53:29Z</dcterms:modified>
</cp:coreProperties>
</file>